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66" r:id="rId6"/>
    <p:sldId id="272" r:id="rId7"/>
    <p:sldId id="273" r:id="rId8"/>
    <p:sldId id="300" r:id="rId9"/>
    <p:sldId id="321" r:id="rId10"/>
    <p:sldId id="322" r:id="rId11"/>
    <p:sldId id="323" r:id="rId12"/>
    <p:sldId id="332" r:id="rId13"/>
    <p:sldId id="326" r:id="rId14"/>
    <p:sldId id="343" r:id="rId15"/>
    <p:sldId id="325" r:id="rId16"/>
    <p:sldId id="342" r:id="rId17"/>
    <p:sldId id="327" r:id="rId18"/>
    <p:sldId id="328" r:id="rId19"/>
    <p:sldId id="334" r:id="rId20"/>
    <p:sldId id="344" r:id="rId21"/>
    <p:sldId id="335" r:id="rId22"/>
    <p:sldId id="346" r:id="rId23"/>
    <p:sldId id="347" r:id="rId24"/>
    <p:sldId id="329" r:id="rId25"/>
    <p:sldId id="330" r:id="rId26"/>
    <p:sldId id="341" r:id="rId27"/>
    <p:sldId id="336" r:id="rId28"/>
    <p:sldId id="337" r:id="rId29"/>
    <p:sldId id="338" r:id="rId30"/>
    <p:sldId id="339" r:id="rId31"/>
    <p:sldId id="340" r:id="rId32"/>
    <p:sldId id="331" r:id="rId33"/>
    <p:sldId id="3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3810" autoAdjust="0"/>
  </p:normalViewPr>
  <p:slideViewPr>
    <p:cSldViewPr snapToGrid="0" showGuides="1">
      <p:cViewPr varScale="1">
        <p:scale>
          <a:sx n="92" d="100"/>
          <a:sy n="92" d="100"/>
        </p:scale>
        <p:origin x="96" y="9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2/6/2025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C1122-D14E-4576-9259-E848A1A8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237"/>
            <a:ext cx="12192000" cy="6105525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73" y="4927600"/>
            <a:ext cx="5560003" cy="976311"/>
          </a:xfrm>
        </p:spPr>
        <p:txBody>
          <a:bodyPr>
            <a:noAutofit/>
          </a:bodyPr>
          <a:lstStyle/>
          <a:p>
            <a:r>
              <a:rPr lang="en-US" sz="3000" b="1" dirty="0" err="1">
                <a:latin typeface="Candara" panose="020E0502030303020204" pitchFamily="34" charset="0"/>
              </a:rPr>
              <a:t>DnA</a:t>
            </a:r>
            <a:r>
              <a:rPr lang="en-US" sz="3000" b="1" dirty="0">
                <a:latin typeface="Candara" panose="020E0502030303020204" pitchFamily="34" charset="0"/>
              </a:rPr>
              <a:t> Team Tech Talk</a:t>
            </a:r>
          </a:p>
          <a:p>
            <a:r>
              <a:rPr lang="en-US" sz="3000" dirty="0">
                <a:latin typeface="Candara" panose="020E0502030303020204" pitchFamily="34" charset="0"/>
              </a:rPr>
              <a:t>Speaker: Nguyen </a:t>
            </a:r>
            <a:r>
              <a:rPr lang="en-US" sz="3000" dirty="0" err="1">
                <a:latin typeface="Candara" panose="020E0502030303020204" pitchFamily="34" charset="0"/>
              </a:rPr>
              <a:t>Thi</a:t>
            </a:r>
            <a:r>
              <a:rPr lang="en-US" sz="3000" dirty="0">
                <a:latin typeface="Candara" panose="020E0502030303020204" pitchFamily="34" charset="0"/>
              </a:rPr>
              <a:t> </a:t>
            </a:r>
            <a:r>
              <a:rPr lang="en-US" sz="3000" dirty="0" err="1">
                <a:latin typeface="Candara" panose="020E0502030303020204" pitchFamily="34" charset="0"/>
              </a:rPr>
              <a:t>Binh</a:t>
            </a:r>
            <a:r>
              <a:rPr lang="en-US" sz="3000" dirty="0">
                <a:latin typeface="Candara" panose="020E0502030303020204" pitchFamily="34" charset="0"/>
              </a:rPr>
              <a:t> An</a:t>
            </a:r>
          </a:p>
        </p:txBody>
      </p:sp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8" name="Picture 2" descr="https://substackcdn.com/image/fetch/f_auto,q_auto:good,fl_progressive:steep/https%3A%2F%2Fsubstack-post-media.s3.amazonaws.com%2Fpublic%2Fimages%2Fb5d5235c-260c-4cf6-969b-efa2af2265bb_1600x402.png">
            <a:extLst>
              <a:ext uri="{FF2B5EF4-FFF2-40B4-BE49-F238E27FC236}">
                <a16:creationId xmlns:a16="http://schemas.microsoft.com/office/drawing/2014/main" id="{1BC1DB99-1543-4F40-9E1D-99202B3F8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7063"/>
            <a:ext cx="12192000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545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6395C-3EF0-4E0A-A64D-D099B5D0F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42" name="Picture 2" descr="https://substackcdn.com/image/fetch/f_auto,q_auto:good,fl_progressive:steep/https%3A%2F%2Fsubstack-post-media.s3.amazonaws.com%2Fpublic%2Fimages%2F2ee12dc5-0546-4f35-8ad3-df051bb47c6a_1600x399.jpeg">
            <a:extLst>
              <a:ext uri="{FF2B5EF4-FFF2-40B4-BE49-F238E27FC236}">
                <a16:creationId xmlns:a16="http://schemas.microsoft.com/office/drawing/2014/main" id="{4A56797B-790E-437B-B700-ACBB26970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8175"/>
            <a:ext cx="12192000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207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94D62-7AF4-4570-8423-4ABC8628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208" y="589030"/>
            <a:ext cx="435483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1266" name="Picture 2" descr="https://substackcdn.com/image/fetch/f_auto,q_auto:good,fl_progressive:steep/https%3A%2F%2Fsubstack-post-media.s3.amazonaws.com%2Fpublic%2Fimages%2F047fe27b-162e-4633-b1cc-44a46ec3074c_1945x1536.jpeg">
            <a:extLst>
              <a:ext uri="{FF2B5EF4-FFF2-40B4-BE49-F238E27FC236}">
                <a16:creationId xmlns:a16="http://schemas.microsoft.com/office/drawing/2014/main" id="{B2291BAD-B79A-402E-8AE5-025EF99B1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88" y="0"/>
            <a:ext cx="8683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789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Dive into  SQL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32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5DD1D-1C10-4DA3-966C-86D6CF9F7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53" y="352425"/>
            <a:ext cx="73723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0A81-7D5C-47AD-AAF9-EA6EE659F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46FD6-284B-4476-8BA4-8626C54C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F321B-7C38-4B5B-981A-5E435F7E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842963"/>
            <a:ext cx="95631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Database Normalization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AD77E-F919-4154-AC12-322763E5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98" y="982282"/>
            <a:ext cx="6313610" cy="56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65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</p:spPr>
        <p:txBody>
          <a:bodyPr>
            <a:normAutofit/>
          </a:bodyPr>
          <a:lstStyle/>
          <a:p>
            <a:r>
              <a:rPr lang="en-US" dirty="0"/>
              <a:t>1NF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8C940-EF82-4492-AFC5-8ADCD0EE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1920"/>
            <a:ext cx="4175760" cy="111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DDF786-27B5-48F5-BCFA-FE8FB1013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70774"/>
            <a:ext cx="7732395" cy="14801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75281E-8BC3-4CE7-9F0E-80C07800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943483"/>
            <a:ext cx="5448300" cy="2484120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F1CCAA6-4002-4971-BB90-4F503EC8FAFF}"/>
              </a:ext>
            </a:extLst>
          </p:cNvPr>
          <p:cNvSpPr/>
          <p:nvPr/>
        </p:nvSpPr>
        <p:spPr>
          <a:xfrm>
            <a:off x="9040091" y="1019175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D9B0E00D-E3B1-4A2C-9C1F-329D78DB1578}"/>
              </a:ext>
            </a:extLst>
          </p:cNvPr>
          <p:cNvSpPr/>
          <p:nvPr/>
        </p:nvSpPr>
        <p:spPr>
          <a:xfrm>
            <a:off x="9040091" y="2506439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B3961858-D615-4C54-A327-F6DEB1A540D5}"/>
              </a:ext>
            </a:extLst>
          </p:cNvPr>
          <p:cNvSpPr/>
          <p:nvPr/>
        </p:nvSpPr>
        <p:spPr>
          <a:xfrm>
            <a:off x="9195954" y="4426528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6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2ECA-B6D2-494D-8230-100CFC0C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257300"/>
            <a:ext cx="5524500" cy="217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0DF03F-0459-40B9-8D78-5063C8CAC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060472"/>
            <a:ext cx="6838950" cy="2357438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4A83C808-6A7A-4D49-98E0-DC173223B23A}"/>
              </a:ext>
            </a:extLst>
          </p:cNvPr>
          <p:cNvSpPr/>
          <p:nvPr/>
        </p:nvSpPr>
        <p:spPr>
          <a:xfrm>
            <a:off x="8136082" y="4260273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9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CONTENTS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Database Overview</a:t>
            </a:r>
          </a:p>
          <a:p>
            <a:r>
              <a:rPr lang="en-US" dirty="0">
                <a:latin typeface="Candara" panose="020E0502030303020204" pitchFamily="34" charset="0"/>
              </a:rPr>
              <a:t>Types of Databases</a:t>
            </a:r>
          </a:p>
          <a:p>
            <a:r>
              <a:rPr lang="en-US" dirty="0">
                <a:latin typeface="Candara" panose="020E0502030303020204" pitchFamily="34" charset="0"/>
              </a:rPr>
              <a:t>Dive into 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3NF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FDE52FA9-CFDE-49E9-9886-36CDFD453BE2}"/>
              </a:ext>
            </a:extLst>
          </p:cNvPr>
          <p:cNvSpPr/>
          <p:nvPr/>
        </p:nvSpPr>
        <p:spPr>
          <a:xfrm>
            <a:off x="7980218" y="1738723"/>
            <a:ext cx="1257300" cy="120885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4A83C808-6A7A-4D49-98E0-DC173223B23A}"/>
              </a:ext>
            </a:extLst>
          </p:cNvPr>
          <p:cNvSpPr/>
          <p:nvPr/>
        </p:nvSpPr>
        <p:spPr>
          <a:xfrm>
            <a:off x="8136082" y="4260273"/>
            <a:ext cx="945573" cy="9470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0A110-2C64-4818-BAE8-3B88B5B8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135358"/>
            <a:ext cx="3901440" cy="2255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7588B-0606-4514-8E04-85E9FFD11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3465023"/>
            <a:ext cx="67627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D4BB8-9D2D-4DCE-8A30-A3C915CF8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920027"/>
            <a:ext cx="80391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18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26DD9-FBAA-4E5A-A4B6-FF9E2358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970684"/>
            <a:ext cx="80295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6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SQL Execution Order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85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3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625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Sharding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30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Concurrency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54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E6C11-021A-46B1-A1CC-3AD2C6F6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Discusions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7F25A-B80E-45FC-9F85-DCCB9B6E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42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736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Database Overview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Thank you 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7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DATABASE DEFINITION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An organized collection of data .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Allows users to store, manage, retrieve, manipulate information efficiently.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30B09-DF6E-476E-A596-B6FCEF57E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104" y="1995487"/>
            <a:ext cx="3943350" cy="364807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5896B5F-96B9-4264-8EB8-B1548B80F314}"/>
              </a:ext>
            </a:extLst>
          </p:cNvPr>
          <p:cNvSpPr txBox="1">
            <a:spLocks/>
          </p:cNvSpPr>
          <p:nvPr/>
        </p:nvSpPr>
        <p:spPr>
          <a:xfrm>
            <a:off x="8451282" y="4580792"/>
            <a:ext cx="3143250" cy="1510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ndara" panose="020E0502030303020204" pitchFamily="34" charset="0"/>
              </a:rPr>
              <a:t>ROLE OF DATABASE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Backbone of the application.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Data management. 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Scalability, Security, Backup…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0468A8-EE3C-4AC4-84DC-C42D1C40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81205-98BD-4E8B-9A1D-E36243F3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71" y="3429000"/>
            <a:ext cx="3636569" cy="2478426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4EDF5710-7C20-4361-9D26-8AD87B75F6B5}"/>
              </a:ext>
            </a:extLst>
          </p:cNvPr>
          <p:cNvSpPr txBox="1">
            <a:spLocks/>
          </p:cNvSpPr>
          <p:nvPr/>
        </p:nvSpPr>
        <p:spPr>
          <a:xfrm>
            <a:off x="1793790" y="2946197"/>
            <a:ext cx="1589533" cy="482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Structured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6C3B4-FD56-4807-9929-C264A981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162" y="4608519"/>
            <a:ext cx="3710940" cy="5410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8448B-7EC3-4006-88A1-E1C619ACA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162" y="5309256"/>
            <a:ext cx="3699510" cy="598170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CCEFD01-6902-4F2D-9761-463D67C38410}"/>
              </a:ext>
            </a:extLst>
          </p:cNvPr>
          <p:cNvSpPr txBox="1">
            <a:spLocks/>
          </p:cNvSpPr>
          <p:nvPr/>
        </p:nvSpPr>
        <p:spPr>
          <a:xfrm>
            <a:off x="9228886" y="4229106"/>
            <a:ext cx="1589533" cy="758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Un-structured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5AB2-FF17-4E04-8CF8-D17042E2E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946" y="1252000"/>
            <a:ext cx="2640330" cy="28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1026" name="Picture 2" descr="Perbedaan Structured, Unstructured Dan Semi-Structured Data - PT Sapta ...">
            <a:extLst>
              <a:ext uri="{FF2B5EF4-FFF2-40B4-BE49-F238E27FC236}">
                <a16:creationId xmlns:a16="http://schemas.microsoft.com/office/drawing/2014/main" id="{BD7E9BD7-AD8F-4205-9F90-9C955A397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036030"/>
            <a:ext cx="7658116" cy="33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37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65863A9-F1CC-4CE9-8411-5FDF78E2F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VOLUME</a:t>
            </a:r>
          </a:p>
          <a:p>
            <a:pPr marL="0" indent="0">
              <a:buNone/>
            </a:pPr>
            <a:r>
              <a:rPr lang="en-US" sz="1600" dirty="0">
                <a:latin typeface="Candara" panose="020E0502030303020204" pitchFamily="34" charset="0"/>
              </a:rPr>
              <a:t>Amount or size of data that organization are dealing. </a:t>
            </a:r>
          </a:p>
          <a:p>
            <a:pPr marL="0" indent="0"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97D46-8203-43D4-9607-C00066D1A37F}"/>
              </a:ext>
            </a:extLst>
          </p:cNvPr>
          <p:cNvSpPr txBox="1">
            <a:spLocks/>
          </p:cNvSpPr>
          <p:nvPr/>
        </p:nvSpPr>
        <p:spPr>
          <a:xfrm>
            <a:off x="4297974" y="1705076"/>
            <a:ext cx="3143250" cy="419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VELOCITY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andara" panose="020E0502030303020204" pitchFamily="34" charset="0"/>
              </a:rPr>
              <a:t>Speed at which new data is generated, collected, processed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8B869F6-B151-47AE-A263-B5ED1FE85387}"/>
              </a:ext>
            </a:extLst>
          </p:cNvPr>
          <p:cNvSpPr txBox="1">
            <a:spLocks/>
          </p:cNvSpPr>
          <p:nvPr/>
        </p:nvSpPr>
        <p:spPr>
          <a:xfrm>
            <a:off x="8014922" y="1705076"/>
            <a:ext cx="3143250" cy="4191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VARIETY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Candara" panose="020E0502030303020204" pitchFamily="34" charset="0"/>
              </a:rPr>
              <a:t>Different types, structures, and sources of data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66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3494C0-ABDD-4C4D-8C46-49B8F20C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Types of Databases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46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C2DEF-D2FE-4B45-ABA4-9F153FD1C9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050" name="Picture 2" descr="https://substackcdn.com/image/fetch/w_1456,c_limit,f_auto,q_auto:good,fl_progressive:steep/https%3A%2F%2Fbucketeer-e05bbc84-baa3-437e-9518-adb32be77984.s3.amazonaws.com%2Fpublic%2Fimages%2F31662535-c0e6-43ee-adcb-c0349a431368_3141x2685.jpeg">
            <a:extLst>
              <a:ext uri="{FF2B5EF4-FFF2-40B4-BE49-F238E27FC236}">
                <a16:creationId xmlns:a16="http://schemas.microsoft.com/office/drawing/2014/main" id="{CD6FE639-C529-43B6-AC61-D06E5C8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31" y="1604697"/>
            <a:ext cx="5547360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9DAB57-B2F0-4BF2-A6B2-ADC69C94D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337" y="320607"/>
            <a:ext cx="244792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3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_Bold_Block_01_MS_v5" id="{AA60D5CE-876A-47D1-9228-3D76491083AD}" vid="{07E49AEA-13A3-4305-88B7-82B9D72D09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60C99C-4D9A-4DAB-AA53-E488AEBCAE1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D1F562-76A4-4CE4-B3CA-758D572E94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1B6A5B5-1BEC-4EEA-9356-9BFD758ACB7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0</TotalTime>
  <Words>146</Words>
  <Application>Microsoft Office PowerPoint</Application>
  <PresentationFormat>Widescreen</PresentationFormat>
  <Paragraphs>73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Candara</vt:lpstr>
      <vt:lpstr>Office Theme</vt:lpstr>
      <vt:lpstr>PowerPoint Presentation</vt:lpstr>
      <vt:lpstr>CONTENTS</vt:lpstr>
      <vt:lpstr>Database Overview</vt:lpstr>
      <vt:lpstr>PowerPoint Presentation</vt:lpstr>
      <vt:lpstr>PowerPoint Presentation</vt:lpstr>
      <vt:lpstr>PowerPoint Presentation</vt:lpstr>
      <vt:lpstr>PowerPoint Presentation</vt:lpstr>
      <vt:lpstr>Types of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 into  SQL</vt:lpstr>
      <vt:lpstr>PowerPoint Presentation</vt:lpstr>
      <vt:lpstr>PowerPoint Presentation</vt:lpstr>
      <vt:lpstr>Database Normalization</vt:lpstr>
      <vt:lpstr>1NF</vt:lpstr>
      <vt:lpstr>2NF</vt:lpstr>
      <vt:lpstr>3NF</vt:lpstr>
      <vt:lpstr>PowerPoint Presentation</vt:lpstr>
      <vt:lpstr>PowerPoint Presentation</vt:lpstr>
      <vt:lpstr>SQL Execution Order</vt:lpstr>
      <vt:lpstr>Indexing</vt:lpstr>
      <vt:lpstr>Partitioning</vt:lpstr>
      <vt:lpstr>Sharding</vt:lpstr>
      <vt:lpstr>Concurrency Control</vt:lpstr>
      <vt:lpstr>Discusions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2024-10-07T08:17:23Z</dcterms:created>
  <dcterms:modified xsi:type="dcterms:W3CDTF">2025-02-06T09:53:20Z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